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29"/>
  </p:notesMasterIdLst>
  <p:sldIdLst>
    <p:sldId id="530" r:id="rId7"/>
    <p:sldId id="266" r:id="rId8"/>
    <p:sldId id="531" r:id="rId9"/>
    <p:sldId id="532" r:id="rId10"/>
    <p:sldId id="533" r:id="rId11"/>
    <p:sldId id="534" r:id="rId12"/>
    <p:sldId id="535" r:id="rId13"/>
    <p:sldId id="275" r:id="rId14"/>
    <p:sldId id="271" r:id="rId15"/>
    <p:sldId id="538" r:id="rId16"/>
    <p:sldId id="272" r:id="rId17"/>
    <p:sldId id="273" r:id="rId18"/>
    <p:sldId id="537" r:id="rId19"/>
    <p:sldId id="260" r:id="rId20"/>
    <p:sldId id="267" r:id="rId21"/>
    <p:sldId id="261" r:id="rId22"/>
    <p:sldId id="256" r:id="rId23"/>
    <p:sldId id="262" r:id="rId24"/>
    <p:sldId id="257" r:id="rId25"/>
    <p:sldId id="263" r:id="rId26"/>
    <p:sldId id="277"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11/11/19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emf"/><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58.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58.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58.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a:t>
            </a:r>
          </a:p>
        </p:txBody>
      </p:sp>
      <p:sp>
        <p:nvSpPr>
          <p:cNvPr id="4" name="Date Placeholder 3">
            <a:extLst>
              <a:ext uri="{FF2B5EF4-FFF2-40B4-BE49-F238E27FC236}">
                <a16:creationId xmlns:a16="http://schemas.microsoft.com/office/drawing/2014/main" id="{78106389-6224-6242-B21A-93C6F6A4E43E}"/>
              </a:ext>
            </a:extLst>
          </p:cNvPr>
          <p:cNvSpPr>
            <a:spLocks noGrp="1"/>
          </p:cNvSpPr>
          <p:nvPr>
            <p:ph type="dt" sz="half" idx="10"/>
          </p:nvPr>
        </p:nvSpPr>
        <p:spPr/>
        <p:txBody>
          <a:bodyPr/>
          <a:lstStyle/>
          <a:p>
            <a:endParaRPr lang="en-US" dirty="0"/>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449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a:xfrm>
            <a:off x="116776" y="58838"/>
            <a:ext cx="11348852" cy="642647"/>
          </a:xfrm>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HOME</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rgbClr val="EDE6A0"/>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a:xfrm>
            <a:off x="116776" y="58838"/>
            <a:ext cx="11348852" cy="642647"/>
          </a:xfrm>
        </p:spPr>
        <p:txBody>
          <a:bodyPr>
            <a:normAutofit/>
          </a:bodyPr>
          <a:lstStyle/>
          <a:p>
            <a:r>
              <a:rPr lang="en-US" dirty="0"/>
              <a:t>Screen layout for Admin Page (Analyst team only) </a:t>
            </a:r>
          </a:p>
        </p:txBody>
      </p:sp>
      <p:sp>
        <p:nvSpPr>
          <p:cNvPr id="22" name="TextBox 21">
            <a:extLst>
              <a:ext uri="{FF2B5EF4-FFF2-40B4-BE49-F238E27FC236}">
                <a16:creationId xmlns:a16="http://schemas.microsoft.com/office/drawing/2014/main" id="{785104D2-53D3-1F4D-B9D1-45FF944E9E13}"/>
              </a:ext>
            </a:extLst>
          </p:cNvPr>
          <p:cNvSpPr txBox="1"/>
          <p:nvPr/>
        </p:nvSpPr>
        <p:spPr>
          <a:xfrm>
            <a:off x="7160775" y="1514652"/>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134467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a:xfrm>
            <a:off x="116776" y="58838"/>
            <a:ext cx="11348852" cy="642647"/>
          </a:xfrm>
        </p:spPr>
        <p:txBody>
          <a:bodyPr>
            <a:normAutofit/>
          </a:bodyPr>
          <a:lstStyle/>
          <a:p>
            <a:r>
              <a:rPr lang="en-US" dirty="0"/>
              <a:t>Admin Page - Sequence Diagram – Save History and Calculate Forecast Data</a:t>
            </a:r>
          </a:p>
        </p:txBody>
      </p:sp>
    </p:spTree>
    <p:extLst>
      <p:ext uri="{BB962C8B-B14F-4D97-AF65-F5344CB8AC3E}">
        <p14:creationId xmlns:p14="http://schemas.microsoft.com/office/powerpoint/2010/main" val="2509235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a:xfrm>
            <a:off x="116776" y="58838"/>
            <a:ext cx="11348852" cy="642647"/>
          </a:xfrm>
        </p:spPr>
        <p:txBody>
          <a:bodyPr>
            <a:normAutofit/>
          </a:bodyPr>
          <a:lstStyle/>
          <a:p>
            <a:r>
              <a:rPr lang="en-US" dirty="0"/>
              <a:t>Screen layout for Forecast Page – Search Section</a:t>
            </a:r>
          </a:p>
        </p:txBody>
      </p:sp>
      <p:sp>
        <p:nvSpPr>
          <p:cNvPr id="33" name="TextBox 32">
            <a:extLst>
              <a:ext uri="{FF2B5EF4-FFF2-40B4-BE49-F238E27FC236}">
                <a16:creationId xmlns:a16="http://schemas.microsoft.com/office/drawing/2014/main" id="{90161B62-4949-7247-8E71-6319945CAB77}"/>
              </a:ext>
            </a:extLst>
          </p:cNvPr>
          <p:cNvSpPr txBox="1"/>
          <p:nvPr/>
        </p:nvSpPr>
        <p:spPr>
          <a:xfrm>
            <a:off x="7154811" y="1493678"/>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240780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403386" y="988237"/>
            <a:ext cx="11198806" cy="4524315"/>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7" name="Title 1">
            <a:extLst>
              <a:ext uri="{FF2B5EF4-FFF2-40B4-BE49-F238E27FC236}">
                <a16:creationId xmlns:a16="http://schemas.microsoft.com/office/drawing/2014/main" id="{E79AA4AA-3C4D-0D47-8ED8-426399D33A79}"/>
              </a:ext>
            </a:extLst>
          </p:cNvPr>
          <p:cNvSpPr>
            <a:spLocks noGrp="1"/>
          </p:cNvSpPr>
          <p:nvPr>
            <p:ph type="title"/>
          </p:nvPr>
        </p:nvSpPr>
        <p:spPr>
          <a:xfrm>
            <a:off x="116776" y="58838"/>
            <a:ext cx="11348852" cy="642647"/>
          </a:xfrm>
        </p:spPr>
        <p:txBody>
          <a:bodyPr>
            <a:normAutofit/>
          </a:bodyPr>
          <a:lstStyle/>
          <a:p>
            <a:r>
              <a:rPr lang="en-US" dirty="0"/>
              <a:t>Forecast Page – Query Section – Behavior/Validations</a:t>
            </a:r>
          </a:p>
        </p:txBody>
      </p:sp>
    </p:spTree>
    <p:extLst>
      <p:ext uri="{BB962C8B-B14F-4D97-AF65-F5344CB8AC3E}">
        <p14:creationId xmlns:p14="http://schemas.microsoft.com/office/powerpoint/2010/main" val="166399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nvGraphicFramePr>
        <p:xfrm>
          <a:off x="1374572" y="4063114"/>
          <a:ext cx="2437407" cy="1871269"/>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nvGraphicFramePr>
        <p:xfrm>
          <a:off x="3918694" y="4063114"/>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nvGraphicFramePr>
        <p:xfrm>
          <a:off x="6206755" y="4063114"/>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nvGraphicFramePr>
        <p:xfrm>
          <a:off x="8494816" y="4063114"/>
          <a:ext cx="2322613" cy="1892635"/>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a:xfrm>
            <a:off x="116776" y="58838"/>
            <a:ext cx="11348852" cy="642647"/>
          </a:xfrm>
        </p:spPr>
        <p:txBody>
          <a:bodyPr>
            <a:normAutofit/>
          </a:bodyPr>
          <a:lstStyle/>
          <a:p>
            <a:r>
              <a:rPr lang="en-US" dirty="0"/>
              <a:t>Screen layout for Forecast Page – With Results</a:t>
            </a:r>
          </a:p>
        </p:txBody>
      </p:sp>
      <p:sp>
        <p:nvSpPr>
          <p:cNvPr id="48" name="TextBox 47">
            <a:extLst>
              <a:ext uri="{FF2B5EF4-FFF2-40B4-BE49-F238E27FC236}">
                <a16:creationId xmlns:a16="http://schemas.microsoft.com/office/drawing/2014/main" id="{E2A30F12-422A-AE40-A745-6BCBCA494E59}"/>
              </a:ext>
            </a:extLst>
          </p:cNvPr>
          <p:cNvSpPr txBox="1"/>
          <p:nvPr/>
        </p:nvSpPr>
        <p:spPr>
          <a:xfrm>
            <a:off x="9335833" y="1332417"/>
            <a:ext cx="1270811" cy="369332"/>
          </a:xfrm>
          <a:prstGeom prst="rect">
            <a:avLst/>
          </a:prstGeom>
          <a:noFill/>
        </p:spPr>
        <p:txBody>
          <a:bodyPr wrap="square" rtlCol="0">
            <a:spAutoFit/>
          </a:bodyPr>
          <a:lstStyle/>
          <a:p>
            <a:r>
              <a:rPr lang="en-US" dirty="0">
                <a:solidFill>
                  <a:schemeClr val="bg1"/>
                </a:solidFill>
              </a:rPr>
              <a:t>User Name</a:t>
            </a:r>
          </a:p>
        </p:txBody>
      </p:sp>
    </p:spTree>
    <p:extLst>
      <p:ext uri="{BB962C8B-B14F-4D97-AF65-F5344CB8AC3E}">
        <p14:creationId xmlns:p14="http://schemas.microsoft.com/office/powerpoint/2010/main" val="178923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Tree>
    <p:extLst>
      <p:ext uri="{BB962C8B-B14F-4D97-AF65-F5344CB8AC3E}">
        <p14:creationId xmlns:p14="http://schemas.microsoft.com/office/powerpoint/2010/main" val="3397674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451260" y="910820"/>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451261" y="910820"/>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137557" y="1706467"/>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451261" y="6064711"/>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383975" y="6064711"/>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12525" y="104136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581890" y="1195828"/>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03319" y="1194238"/>
            <a:ext cx="1114299" cy="369332"/>
          </a:xfrm>
          <a:prstGeom prst="rect">
            <a:avLst/>
          </a:prstGeom>
          <a:noFill/>
        </p:spPr>
        <p:txBody>
          <a:bodyPr wrap="square" rtlCol="0">
            <a:spAutoFit/>
          </a:bodyPr>
          <a:lstStyle/>
          <a:p>
            <a:r>
              <a:rPr lang="en-US" dirty="0">
                <a:solidFill>
                  <a:srgbClr val="EDE6A0"/>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588829" y="1447373"/>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3136312517"/>
              </p:ext>
            </p:extLst>
          </p:nvPr>
        </p:nvGraphicFramePr>
        <p:xfrm>
          <a:off x="1303319" y="3924935"/>
          <a:ext cx="2437407" cy="1886639"/>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624014453"/>
              </p:ext>
            </p:extLst>
          </p:nvPr>
        </p:nvGraphicFramePr>
        <p:xfrm>
          <a:off x="3847441" y="3924935"/>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1996199629"/>
              </p:ext>
            </p:extLst>
          </p:nvPr>
        </p:nvGraphicFramePr>
        <p:xfrm>
          <a:off x="6135502" y="3924935"/>
          <a:ext cx="2181346" cy="1608092"/>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1101193787"/>
              </p:ext>
            </p:extLst>
          </p:nvPr>
        </p:nvGraphicFramePr>
        <p:xfrm>
          <a:off x="8423563" y="3924935"/>
          <a:ext cx="2322613" cy="1892635"/>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06141" y="1750970"/>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03319" y="3590922"/>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843400" y="3590922"/>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23687" y="3590922"/>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23563" y="3590922"/>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17619" y="3072130"/>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Page and Forecast Graph (opens as a popup)</a:t>
            </a:r>
          </a:p>
        </p:txBody>
      </p:sp>
      <p:sp>
        <p:nvSpPr>
          <p:cNvPr id="40" name="TextBox 39">
            <a:extLst>
              <a:ext uri="{FF2B5EF4-FFF2-40B4-BE49-F238E27FC236}">
                <a16:creationId xmlns:a16="http://schemas.microsoft.com/office/drawing/2014/main" id="{9A5475C5-10CE-F54C-97E4-F50CFBAC388B}"/>
              </a:ext>
            </a:extLst>
          </p:cNvPr>
          <p:cNvSpPr txBox="1"/>
          <p:nvPr/>
        </p:nvSpPr>
        <p:spPr>
          <a:xfrm>
            <a:off x="9263249" y="1214783"/>
            <a:ext cx="1270811" cy="369332"/>
          </a:xfrm>
          <a:prstGeom prst="rect">
            <a:avLst/>
          </a:prstGeom>
          <a:noFill/>
        </p:spPr>
        <p:txBody>
          <a:bodyPr wrap="square" rtlCol="0">
            <a:spAutoFit/>
          </a:bodyPr>
          <a:lstStyle/>
          <a:p>
            <a:r>
              <a:rPr lang="en-US" dirty="0">
                <a:solidFill>
                  <a:schemeClr val="bg1"/>
                </a:solidFill>
              </a:rPr>
              <a:t>User Name</a:t>
            </a:r>
          </a:p>
        </p:txBody>
      </p:sp>
      <p:sp>
        <p:nvSpPr>
          <p:cNvPr id="2" name="Rectangle 1">
            <a:extLst>
              <a:ext uri="{FF2B5EF4-FFF2-40B4-BE49-F238E27FC236}">
                <a16:creationId xmlns:a16="http://schemas.microsoft.com/office/drawing/2014/main" id="{89C130E4-DE26-0F43-9629-5C49F0DCAA05}"/>
              </a:ext>
            </a:extLst>
          </p:cNvPr>
          <p:cNvSpPr/>
          <p:nvPr/>
        </p:nvSpPr>
        <p:spPr>
          <a:xfrm>
            <a:off x="1777338" y="1408263"/>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58342" y="1479374"/>
            <a:ext cx="7698673" cy="4390649"/>
          </a:xfrm>
          <a:prstGeom prst="rect">
            <a:avLst/>
          </a:prstGeom>
        </p:spPr>
      </p:pic>
    </p:spTree>
    <p:extLst>
      <p:ext uri="{BB962C8B-B14F-4D97-AF65-F5344CB8AC3E}">
        <p14:creationId xmlns:p14="http://schemas.microsoft.com/office/powerpoint/2010/main" val="143923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Tree>
    <p:extLst>
      <p:ext uri="{BB962C8B-B14F-4D97-AF65-F5344CB8AC3E}">
        <p14:creationId xmlns:p14="http://schemas.microsoft.com/office/powerpoint/2010/main" val="243142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110823"/>
            <a:ext cx="10937174" cy="3416320"/>
          </a:xfrm>
          <a:prstGeom prst="rect">
            <a:avLst/>
          </a:prstGeom>
          <a:noFill/>
        </p:spPr>
        <p:txBody>
          <a:bodyPr wrap="square" rtlCol="0">
            <a:spAutoFit/>
          </a:bodyPr>
          <a:lstStyle/>
          <a:p>
            <a:r>
              <a:rPr lang="en-US"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dirty="0" err="1"/>
              <a:t>etc</a:t>
            </a:r>
            <a:r>
              <a:rPr lang="en-US" dirty="0"/>
              <a:t> of their actual sales. This generated csv file is handed over to the analyst team.</a:t>
            </a:r>
          </a:p>
          <a:p>
            <a:endParaRPr lang="en-US" dirty="0"/>
          </a:p>
          <a:p>
            <a:r>
              <a:rPr lang="en-US" dirty="0"/>
              <a:t>The analyst team first analyses the data to fit in a ARIMA model(finds out the value of </a:t>
            </a:r>
            <a:r>
              <a:rPr lang="en-US" dirty="0" err="1"/>
              <a:t>p,d,q</a:t>
            </a:r>
            <a:r>
              <a:rPr lang="en-US" dirty="0"/>
              <a:t>) and then feeds the CSV file to a web application “Forecast App” via it’s Admin interface. The web application runs ARIMA model on each product based on the sales history attributes and forecasts the expected sales for a FUTURE year.</a:t>
            </a:r>
          </a:p>
          <a:p>
            <a:endParaRPr lang="en-US" dirty="0"/>
          </a:p>
          <a:p>
            <a:r>
              <a:rPr lang="en-US"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a:t>
            </a:r>
          </a:p>
        </p:txBody>
      </p:sp>
    </p:spTree>
    <p:extLst>
      <p:ext uri="{BB962C8B-B14F-4D97-AF65-F5344CB8AC3E}">
        <p14:creationId xmlns:p14="http://schemas.microsoft.com/office/powerpoint/2010/main" val="3269700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452715" y="1026972"/>
            <a:ext cx="10420365" cy="3970318"/>
          </a:xfrm>
          <a:prstGeom prst="rect">
            <a:avLst/>
          </a:prstGeom>
          <a:noFill/>
        </p:spPr>
        <p:txBody>
          <a:bodyPr wrap="square" rtlCol="0">
            <a:spAutoFit/>
          </a:bodyPr>
          <a:lstStyle/>
          <a:p>
            <a:pPr marL="342900" indent="-342900">
              <a:buAutoNum type="arabicPeriod"/>
            </a:pPr>
            <a:r>
              <a:rPr lang="en-US" dirty="0"/>
              <a:t>The application can predict for a defined no of periods (52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other attributes(“Last Year”, “Year Over Year”, “Week Over Year”) based on their own predefined formula. ”Net Unit” sold represents the actual number of units sold for that product for that week. Calculation of the other attributes “Last Year”, “Year Over Year”, “Week Over Year” has not been considered in the application.</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 Existing predictions become invalid as new history data is available.</a:t>
            </a:r>
          </a:p>
          <a:p>
            <a:pPr marL="342900" indent="-342900">
              <a:buAutoNum type="arabicPeriod"/>
            </a:pPr>
            <a:r>
              <a:rPr lang="en-US" dirty="0"/>
              <a:t> Actual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a:xfrm>
            <a:off x="116776" y="58838"/>
            <a:ext cx="11348852" cy="642647"/>
          </a:xfrm>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2585323"/>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are able to access the application</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AutoNum type="arabicPeriod"/>
            </a:pPr>
            <a:r>
              <a:rPr lang="en-US" dirty="0"/>
              <a:t>Build using </a:t>
            </a:r>
            <a:r>
              <a:rPr lang="en-US" dirty="0">
                <a:solidFill>
                  <a:srgbClr val="C00000"/>
                </a:solidFill>
              </a:rPr>
              <a:t>Business 4.0 </a:t>
            </a:r>
            <a:r>
              <a:rPr lang="en-US" dirty="0"/>
              <a:t>principles</a:t>
            </a:r>
          </a:p>
          <a:p>
            <a:pPr marL="342900" indent="-342900">
              <a:buAutoNum type="arabicPeriod"/>
            </a:pPr>
            <a:endParaRPr lang="en-US" dirty="0"/>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1895345586"/>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a:xfrm>
            <a:off x="116776" y="58838"/>
            <a:ext cx="11348852" cy="642647"/>
          </a:xfrm>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1497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9958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9958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1497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1730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280889"/>
            <a:ext cx="855023" cy="380011"/>
          </a:xfrm>
          <a:prstGeom prst="rect">
            <a:avLst/>
          </a:prstGeom>
          <a:noFill/>
        </p:spPr>
        <p:txBody>
          <a:bodyPr wrap="square" rtlCol="0">
            <a:spAutoFit/>
          </a:bodyPr>
          <a:lstStyle/>
          <a:p>
            <a:r>
              <a:rPr lang="en-US" dirty="0">
                <a:solidFill>
                  <a:schemeClr val="bg1"/>
                </a:solidFill>
              </a:rPr>
              <a:t>HOME</a:t>
            </a: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0890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568144" y="20890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1892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824704" y="21442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6135475" y="28155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6135475" y="33255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6135475" y="38354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6135475" y="43454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7277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2376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6371467" y="49293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626107" y="38505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a:xfrm>
            <a:off x="116776" y="58838"/>
            <a:ext cx="11348852" cy="642647"/>
          </a:xfrm>
        </p:spPr>
        <p:txBody>
          <a:bodyPr/>
          <a:lstStyle/>
          <a:p>
            <a:r>
              <a:rPr lang="en-US" dirty="0"/>
              <a:t>Screen Layout for Sign in/Sign up</a:t>
            </a:r>
          </a:p>
        </p:txBody>
      </p: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1973</TotalTime>
  <Words>1599</Words>
  <Application>Microsoft Macintosh PowerPoint</Application>
  <PresentationFormat>Widescreen</PresentationFormat>
  <Paragraphs>409</Paragraphs>
  <Slides>22</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in/Sign up</vt:lpstr>
      <vt:lpstr>New User Sign up</vt:lpstr>
      <vt:lpstr>Existing user Sign in flow </vt:lpstr>
      <vt:lpstr>Screen layout for Admin Page (Analyst team only) </vt:lpstr>
      <vt:lpstr>Admin Page - Sequence Diagram – Save History and Calculate Forecast Data</vt:lpstr>
      <vt:lpstr>Screen layout for Forecast Page – Search Section</vt:lpstr>
      <vt:lpstr>Forecast Page – Query Section – Behavior/Validations</vt:lpstr>
      <vt:lpstr>Screen layout for Forecast Page – With Results</vt:lpstr>
      <vt:lpstr>PowerPoint Presentation</vt:lpstr>
      <vt:lpstr>PowerPoint Presentation</vt:lpstr>
      <vt:lpstr>PowerPoint Presentation</vt:lpstr>
      <vt:lpstr>PowerPoint Presentation</vt:lpstr>
      <vt:lpstr>Addendum</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117</cp:revision>
  <dcterms:created xsi:type="dcterms:W3CDTF">2018-10-29T08:12:51Z</dcterms:created>
  <dcterms:modified xsi:type="dcterms:W3CDTF">2019-11-11T20:28:48Z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